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1"/>
  </p:notesMasterIdLst>
  <p:sldIdLst>
    <p:sldId id="259" r:id="rId2"/>
    <p:sldId id="297" r:id="rId3"/>
    <p:sldId id="285" r:id="rId4"/>
    <p:sldId id="290" r:id="rId5"/>
    <p:sldId id="269" r:id="rId6"/>
    <p:sldId id="267" r:id="rId7"/>
    <p:sldId id="268" r:id="rId8"/>
    <p:sldId id="299" r:id="rId9"/>
    <p:sldId id="300" r:id="rId10"/>
    <p:sldId id="301" r:id="rId11"/>
    <p:sldId id="274" r:id="rId12"/>
    <p:sldId id="293" r:id="rId13"/>
    <p:sldId id="303" r:id="rId14"/>
    <p:sldId id="288" r:id="rId15"/>
    <p:sldId id="276" r:id="rId16"/>
    <p:sldId id="289" r:id="rId17"/>
    <p:sldId id="291" r:id="rId18"/>
    <p:sldId id="292" r:id="rId19"/>
    <p:sldId id="283" r:id="rId20"/>
  </p:sldIdLst>
  <p:sldSz cx="12192000" cy="6858000"/>
  <p:notesSz cx="6858000" cy="9144000"/>
  <p:embeddedFontLst>
    <p:embeddedFont>
      <p:font typeface="나눔스퀘어" panose="020B0600000101010101" pitchFamily="50" charset="-127"/>
      <p:regular r:id="rId22"/>
    </p:embeddedFont>
    <p:embeddedFont>
      <p:font typeface="나눔스퀘어 Bold" panose="020B0600000101010101" pitchFamily="50" charset="-127"/>
      <p:bold r:id="rId23"/>
    </p:embeddedFont>
    <p:embeddedFont>
      <p:font typeface="나눔스퀘어 ExtraBold" panose="020B0600000101010101" pitchFamily="50" charset="-127"/>
      <p:bold r:id="rId24"/>
    </p:embeddedFont>
    <p:embeddedFont>
      <p:font typeface="맑은 고딕" panose="020B0503020000020004" pitchFamily="50" charset="-127"/>
      <p:regular r:id="rId25"/>
      <p:bold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E85"/>
    <a:srgbClr val="CFE8E5"/>
    <a:srgbClr val="96D1CF"/>
    <a:srgbClr val="F9F0E1"/>
    <a:srgbClr val="000000"/>
    <a:srgbClr val="173A4A"/>
    <a:srgbClr val="FFFFFF"/>
    <a:srgbClr val="FF6B7E"/>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51" d="100"/>
          <a:sy n="51" d="100"/>
        </p:scale>
        <p:origin x="67" y="4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2019-05-07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17</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4</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5</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213036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9</a:t>
            </a:r>
            <a:r>
              <a:rPr lang="ko-KR" altLang="en-US" dirty="0"/>
              <a:t>일 </a:t>
            </a:r>
            <a:r>
              <a:rPr lang="ko-KR" altLang="en-US" dirty="0" err="1"/>
              <a:t>깃허브로</a:t>
            </a:r>
            <a:r>
              <a:rPr lang="ko-KR" altLang="en-US" dirty="0"/>
              <a:t> 수정 </a:t>
            </a:r>
            <a:r>
              <a:rPr lang="ko-KR" altLang="en-US" dirty="0" err="1"/>
              <a:t>필요쓰</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10</a:t>
            </a:fld>
            <a:endParaRPr lang="ko-KR" altLang="en-US"/>
          </a:p>
        </p:txBody>
      </p:sp>
    </p:spTree>
    <p:extLst>
      <p:ext uri="{BB962C8B-B14F-4D97-AF65-F5344CB8AC3E}">
        <p14:creationId xmlns:p14="http://schemas.microsoft.com/office/powerpoint/2010/main" val="424253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14</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15</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16</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2019-05-07</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239990" cy="707886"/>
          </a:xfrm>
          <a:prstGeom prst="rect">
            <a:avLst/>
          </a:prstGeom>
          <a:noFill/>
        </p:spPr>
        <p:txBody>
          <a:bodyPr wrap="none" rtlCol="0">
            <a:spAutoFit/>
          </a:bodyPr>
          <a:lstStyle/>
          <a:p>
            <a:r>
              <a:rPr lang="ko-KR" altLang="en-US" sz="4000" dirty="0" err="1">
                <a:latin typeface="나눔스퀘어 ExtraBold" panose="020B0600000101010101" pitchFamily="50" charset="-127"/>
                <a:ea typeface="나눔스퀘어 ExtraBold" panose="020B0600000101010101" pitchFamily="50" charset="-127"/>
              </a:rPr>
              <a:t>깃허브</a:t>
            </a:r>
            <a:r>
              <a:rPr lang="ko-KR" altLang="en-US" sz="4000" dirty="0">
                <a:latin typeface="나눔스퀘어 ExtraBold" panose="020B0600000101010101" pitchFamily="50" charset="-127"/>
                <a:ea typeface="나눔스퀘어 ExtraBold" panose="020B0600000101010101" pitchFamily="50" charset="-127"/>
              </a:rPr>
              <a:t> 사용량 </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0KeZwEU7U5uQGL2JzYDkCtUSC03S3wuDC4LYdVRCxbrp0_puPUB2UM_3NdQzX7VhnxJO5O6sWHZagnbfl3Uf-RnvPQaf_rhtesHVeApZswTe53B81a0tfDSGvbYAsGiR3nEpnvKr9uo">
            <a:extLst>
              <a:ext uri="{FF2B5EF4-FFF2-40B4-BE49-F238E27FC236}">
                <a16:creationId xmlns:a16="http://schemas.microsoft.com/office/drawing/2014/main" id="{D3056467-C071-47EA-A58C-EC7209F3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7" y="924506"/>
            <a:ext cx="6211265" cy="556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2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307777"/>
          </a:xfrm>
          <a:prstGeom prst="rect">
            <a:avLst/>
          </a:prstGeom>
        </p:spPr>
        <p:txBody>
          <a:bodyPr wrap="square" anchor="t">
            <a:spAutoFit/>
          </a:bodyPr>
          <a:lstStyle/>
          <a:p>
            <a:r>
              <a:rPr lang="ko-KR" altLang="en-US" sz="1400" dirty="0">
                <a:latin typeface="나눔스퀘어" panose="020B0600000101010101" pitchFamily="50" charset="-127"/>
                <a:ea typeface="나눔스퀘어" panose="020B0600000101010101" pitchFamily="50" charset="-127"/>
              </a:rPr>
              <a:t>출처 써야할 게 있다면 쓰기</a:t>
            </a:r>
            <a:r>
              <a:rPr lang="en-US" altLang="ko-KR" sz="1400" dirty="0">
                <a:latin typeface="나눔스퀘어" panose="020B0600000101010101" pitchFamily="50" charset="-127"/>
                <a:ea typeface="나눔스퀘어" panose="020B0600000101010101" pitchFamily="50" charset="-127"/>
              </a:rPr>
              <a:t>..</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3474028"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데모 시연</a:t>
            </a:r>
          </a:p>
        </p:txBody>
      </p:sp>
    </p:spTree>
    <p:extLst>
      <p:ext uri="{BB962C8B-B14F-4D97-AF65-F5344CB8AC3E}">
        <p14:creationId xmlns:p14="http://schemas.microsoft.com/office/powerpoint/2010/main" val="184716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20790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216619" y="107253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조작 방법</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게임 개요</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문제점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내용</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데모 시연</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깃허브</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사용량</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향후 계획</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개요</a:t>
            </a:r>
          </a:p>
        </p:txBody>
      </p:sp>
      <p:sp>
        <p:nvSpPr>
          <p:cNvPr id="10" name="TextBox 9">
            <a:extLst>
              <a:ext uri="{FF2B5EF4-FFF2-40B4-BE49-F238E27FC236}">
                <a16:creationId xmlns:a16="http://schemas.microsoft.com/office/drawing/2014/main" id="{B5A358ED-948C-44CB-BB4F-F296857DFD15}"/>
              </a:ext>
            </a:extLst>
          </p:cNvPr>
          <p:cNvSpPr txBox="1"/>
          <p:nvPr/>
        </p:nvSpPr>
        <p:spPr>
          <a:xfrm>
            <a:off x="216620" y="5695052"/>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84" y="126066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 name="모서리가 둥근 직사각형 177">
            <a:extLst>
              <a:ext uri="{FF2B5EF4-FFF2-40B4-BE49-F238E27FC236}">
                <a16:creationId xmlns:a16="http://schemas.microsoft.com/office/drawing/2014/main" id="{C6B5CE79-7D70-4710-B2AC-77D8B97CEAE4}"/>
              </a:ext>
            </a:extLst>
          </p:cNvPr>
          <p:cNvSpPr/>
          <p:nvPr/>
        </p:nvSpPr>
        <p:spPr>
          <a:xfrm>
            <a:off x="6804837" y="924506"/>
            <a:ext cx="4925079" cy="5704894"/>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grpSp>
        <p:nvGrpSpPr>
          <p:cNvPr id="19" name="그룹 18">
            <a:extLst>
              <a:ext uri="{FF2B5EF4-FFF2-40B4-BE49-F238E27FC236}">
                <a16:creationId xmlns:a16="http://schemas.microsoft.com/office/drawing/2014/main" id="{79505156-C6F6-441E-BA01-D007A7CFDC5B}"/>
              </a:ext>
            </a:extLst>
          </p:cNvPr>
          <p:cNvGrpSpPr/>
          <p:nvPr/>
        </p:nvGrpSpPr>
        <p:grpSpPr>
          <a:xfrm>
            <a:off x="7232303" y="1334129"/>
            <a:ext cx="4070146" cy="4885648"/>
            <a:chOff x="7333447" y="1288656"/>
            <a:chExt cx="4070146" cy="4885648"/>
          </a:xfrm>
        </p:grpSpPr>
        <p:pic>
          <p:nvPicPr>
            <p:cNvPr id="9" name="그래픽 8" descr="사용자">
              <a:extLst>
                <a:ext uri="{FF2B5EF4-FFF2-40B4-BE49-F238E27FC236}">
                  <a16:creationId xmlns:a16="http://schemas.microsoft.com/office/drawing/2014/main" id="{5DFC1D8A-325D-46E9-82CE-4FAE2EEE5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879" y="1288656"/>
              <a:ext cx="914400" cy="914400"/>
            </a:xfrm>
            <a:prstGeom prst="rect">
              <a:avLst/>
            </a:prstGeom>
          </p:spPr>
        </p:pic>
        <p:sp>
          <p:nvSpPr>
            <p:cNvPr id="11" name="TextBox 10">
              <a:extLst>
                <a:ext uri="{FF2B5EF4-FFF2-40B4-BE49-F238E27FC236}">
                  <a16:creationId xmlns:a16="http://schemas.microsoft.com/office/drawing/2014/main" id="{357815C6-AC4E-4D96-A57F-488AD5DDA476}"/>
                </a:ext>
              </a:extLst>
            </p:cNvPr>
            <p:cNvSpPr txBox="1"/>
            <p:nvPr/>
          </p:nvSpPr>
          <p:spPr>
            <a:xfrm>
              <a:off x="8746027" y="1453469"/>
              <a:ext cx="2190728"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pic>
          <p:nvPicPr>
            <p:cNvPr id="12" name="그래픽 11" descr="채광 도구">
              <a:extLst>
                <a:ext uri="{FF2B5EF4-FFF2-40B4-BE49-F238E27FC236}">
                  <a16:creationId xmlns:a16="http://schemas.microsoft.com/office/drawing/2014/main" id="{AC718CFD-E5AF-4273-88E5-19EFB719AD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3879" y="2570177"/>
              <a:ext cx="914400" cy="914400"/>
            </a:xfrm>
            <a:prstGeom prst="rect">
              <a:avLst/>
            </a:prstGeom>
          </p:spPr>
        </p:pic>
        <p:sp>
          <p:nvSpPr>
            <p:cNvPr id="13" name="TextBox 12">
              <a:extLst>
                <a:ext uri="{FF2B5EF4-FFF2-40B4-BE49-F238E27FC236}">
                  <a16:creationId xmlns:a16="http://schemas.microsoft.com/office/drawing/2014/main" id="{AC40264A-E6BC-4BA1-976A-CE4FC551D606}"/>
                </a:ext>
              </a:extLst>
            </p:cNvPr>
            <p:cNvSpPr txBox="1"/>
            <p:nvPr/>
          </p:nvSpPr>
          <p:spPr>
            <a:xfrm>
              <a:off x="8746027" y="2734990"/>
              <a:ext cx="2190728" cy="584775"/>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p:txBody>
        </p:sp>
        <p:grpSp>
          <p:nvGrpSpPr>
            <p:cNvPr id="3" name="그룹 2">
              <a:extLst>
                <a:ext uri="{FF2B5EF4-FFF2-40B4-BE49-F238E27FC236}">
                  <a16:creationId xmlns:a16="http://schemas.microsoft.com/office/drawing/2014/main" id="{DD891A81-4141-4D10-A176-D46DAA584596}"/>
                </a:ext>
              </a:extLst>
            </p:cNvPr>
            <p:cNvGrpSpPr/>
            <p:nvPr/>
          </p:nvGrpSpPr>
          <p:grpSpPr>
            <a:xfrm>
              <a:off x="7333447" y="3855876"/>
              <a:ext cx="1210199" cy="1196140"/>
              <a:chOff x="6894172" y="4230771"/>
              <a:chExt cx="1210199" cy="1196140"/>
            </a:xfrm>
          </p:grpSpPr>
          <p:pic>
            <p:nvPicPr>
              <p:cNvPr id="15" name="그래픽 14" descr="모닥불">
                <a:extLst>
                  <a:ext uri="{FF2B5EF4-FFF2-40B4-BE49-F238E27FC236}">
                    <a16:creationId xmlns:a16="http://schemas.microsoft.com/office/drawing/2014/main" id="{5241B623-5246-4900-A62B-624B4C2B4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4172" y="4230771"/>
                <a:ext cx="914400" cy="914400"/>
              </a:xfrm>
              <a:prstGeom prst="rect">
                <a:avLst/>
              </a:prstGeom>
            </p:spPr>
          </p:pic>
          <p:pic>
            <p:nvPicPr>
              <p:cNvPr id="16" name="그림 15">
                <a:extLst>
                  <a:ext uri="{FF2B5EF4-FFF2-40B4-BE49-F238E27FC236}">
                    <a16:creationId xmlns:a16="http://schemas.microsoft.com/office/drawing/2014/main" id="{9F852C1F-49E4-4169-A199-29406C665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grpSp>
        <p:sp>
          <p:nvSpPr>
            <p:cNvPr id="17" name="TextBox 16">
              <a:extLst>
                <a:ext uri="{FF2B5EF4-FFF2-40B4-BE49-F238E27FC236}">
                  <a16:creationId xmlns:a16="http://schemas.microsoft.com/office/drawing/2014/main" id="{BDAF87F7-98F2-4538-96DF-1F9FD8F71574}"/>
                </a:ext>
              </a:extLst>
            </p:cNvPr>
            <p:cNvSpPr txBox="1"/>
            <p:nvPr/>
          </p:nvSpPr>
          <p:spPr>
            <a:xfrm>
              <a:off x="8746027" y="4016511"/>
              <a:ext cx="2657566"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생존 육성 장르</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TextBox 19">
              <a:extLst>
                <a:ext uri="{FF2B5EF4-FFF2-40B4-BE49-F238E27FC236}">
                  <a16:creationId xmlns:a16="http://schemas.microsoft.com/office/drawing/2014/main" id="{0A7C6532-2CA0-411A-896D-6ADFE45F6B97}"/>
                </a:ext>
              </a:extLst>
            </p:cNvPr>
            <p:cNvSpPr txBox="1"/>
            <p:nvPr/>
          </p:nvSpPr>
          <p:spPr>
            <a:xfrm>
              <a:off x="8746027" y="5298033"/>
              <a:ext cx="2657566" cy="830997"/>
            </a:xfrm>
            <a:prstGeom prst="rect">
              <a:avLst/>
            </a:prstGeom>
            <a:noFill/>
          </p:spPr>
          <p:txBody>
            <a:bodyPr wrap="square" rtlCol="0">
              <a:spAutoFit/>
            </a:bodyPr>
            <a:lstStyle/>
            <a:p>
              <a:pPr fontAlgn="base"/>
              <a:r>
                <a:rPr lang="en-US" altLang="ko-KR" sz="2400" dirty="0">
                  <a:latin typeface="나눔스퀘어 Bold" panose="020B0600000101010101" pitchFamily="50" charset="-127"/>
                  <a:ea typeface="나눔스퀘어 Bold" panose="020B0600000101010101" pitchFamily="50" charset="-127"/>
                </a:rPr>
                <a:t>Unity ML-Agents</a:t>
              </a:r>
            </a:p>
            <a:p>
              <a:pPr fontAlgn="base"/>
              <a:r>
                <a:rPr lang="ko-KR" altLang="en-US" sz="2400" dirty="0">
                  <a:latin typeface="나눔스퀘어 Bold" panose="020B0600000101010101" pitchFamily="50" charset="-127"/>
                  <a:ea typeface="나눔스퀘어 Bold" panose="020B0600000101010101" pitchFamily="50" charset="-127"/>
                </a:rPr>
                <a:t>늑대 </a:t>
              </a:r>
              <a:r>
                <a:rPr lang="en-US" altLang="ko-KR" sz="2400" dirty="0">
                  <a:latin typeface="나눔스퀘어 Bold" panose="020B0600000101010101" pitchFamily="50" charset="-127"/>
                  <a:ea typeface="나눔스퀘어 Bold" panose="020B0600000101010101" pitchFamily="50" charset="-127"/>
                </a:rPr>
                <a:t>NPC</a:t>
              </a:r>
            </a:p>
          </p:txBody>
        </p:sp>
        <p:pic>
          <p:nvPicPr>
            <p:cNvPr id="22" name="그래픽 21" descr="머리와 톱니바퀴">
              <a:extLst>
                <a:ext uri="{FF2B5EF4-FFF2-40B4-BE49-F238E27FC236}">
                  <a16:creationId xmlns:a16="http://schemas.microsoft.com/office/drawing/2014/main" id="{082585B1-6CE7-4CCD-AD06-4D9950C76E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3879" y="5259904"/>
              <a:ext cx="914400" cy="914400"/>
            </a:xfrm>
            <a:prstGeom prst="rect">
              <a:avLst/>
            </a:prstGeom>
          </p:spPr>
        </p:pic>
      </p:grpSp>
    </p:spTree>
    <p:extLst>
      <p:ext uri="{BB962C8B-B14F-4D97-AF65-F5344CB8AC3E}">
        <p14:creationId xmlns:p14="http://schemas.microsoft.com/office/powerpoint/2010/main" val="288075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8168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385158"/>
            <a:ext cx="1411549" cy="968670"/>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BABD041-D946-4271-8611-DE63AF2D2B06}"/>
              </a:ext>
            </a:extLst>
          </p:cNvPr>
          <p:cNvSpPr/>
          <p:nvPr/>
        </p:nvSpPr>
        <p:spPr>
          <a:xfrm>
            <a:off x="710639" y="4353828"/>
            <a:ext cx="530814"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38538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4407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1737929" y="5637842"/>
            <a:ext cx="1574470"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C</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err="1">
                <a:latin typeface="나눔스퀘어 Bold" panose="020B0600000101010101" pitchFamily="50" charset="-127"/>
                <a:ea typeface="나눔스퀘어 Bold" panose="020B0600000101010101" pitchFamily="50" charset="-127"/>
              </a:rPr>
              <a:t>조합창</a:t>
            </a:r>
            <a:r>
              <a:rPr lang="ko-KR" altLang="en-US" sz="2000" dirty="0">
                <a:latin typeface="나눔스퀘어 Bold" panose="020B0600000101010101" pitchFamily="50" charset="-127"/>
                <a:ea typeface="나눔스퀘어 Bold" panose="020B0600000101010101" pitchFamily="50" charset="-127"/>
              </a:rPr>
              <a:t> 열기</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157731" y="5481202"/>
            <a:ext cx="2760499" cy="1015663"/>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 </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공격</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 </a:t>
            </a:r>
            <a:r>
              <a:rPr lang="ko-KR" altLang="en-US" sz="2000" dirty="0">
                <a:latin typeface="나눔스퀘어 Bold" panose="020B0600000101010101" pitchFamily="50" charset="-127"/>
                <a:ea typeface="나눔스퀘어 Bold" panose="020B0600000101010101" pitchFamily="50" charset="-127"/>
              </a:rPr>
              <a:t>인벤토리 </a:t>
            </a:r>
            <a:r>
              <a:rPr lang="en-US" altLang="ko-KR" sz="2000" dirty="0" err="1">
                <a:latin typeface="나눔스퀘어 Bold" panose="020B0600000101010101" pitchFamily="50" charset="-127"/>
                <a:ea typeface="나눔스퀘어 Bold" panose="020B0600000101010101" pitchFamily="50" charset="-127"/>
              </a:rPr>
              <a:t>Drag&amp;Drop</a:t>
            </a:r>
            <a:endParaRPr lang="en-US" altLang="ko-KR" sz="2000" dirty="0">
              <a:latin typeface="나눔스퀘어 Bold" panose="020B0600000101010101" pitchFamily="50" charset="-127"/>
              <a:ea typeface="나눔스퀘어 Bold" panose="020B0600000101010101" pitchFamily="50" charset="-127"/>
            </a:endParaRP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36696"/>
            <a:ext cx="280390"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0" idx="2"/>
            <a:endCxn id="46" idx="0"/>
          </p:cNvCxnSpPr>
          <p:nvPr/>
        </p:nvCxnSpPr>
        <p:spPr>
          <a:xfrm flipH="1">
            <a:off x="2525164" y="4836696"/>
            <a:ext cx="352359"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stCxn id="39" idx="3"/>
            <a:endCxn id="48" idx="0"/>
          </p:cNvCxnSpPr>
          <p:nvPr/>
        </p:nvCxnSpPr>
        <p:spPr>
          <a:xfrm flipH="1">
            <a:off x="8537981" y="3339661"/>
            <a:ext cx="1197490" cy="2141541"/>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3531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0" name="직사각형 29">
            <a:extLst>
              <a:ext uri="{FF2B5EF4-FFF2-40B4-BE49-F238E27FC236}">
                <a16:creationId xmlns:a16="http://schemas.microsoft.com/office/drawing/2014/main" id="{F8613251-16D9-4CF9-875F-86BD37BCEDBE}"/>
              </a:ext>
            </a:extLst>
          </p:cNvPr>
          <p:cNvSpPr/>
          <p:nvPr/>
        </p:nvSpPr>
        <p:spPr>
          <a:xfrm>
            <a:off x="2638327" y="4353828"/>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9FBC2D26-179D-4D75-A283-DC795D3E255E}"/>
              </a:ext>
            </a:extLst>
          </p:cNvPr>
          <p:cNvSpPr/>
          <p:nvPr/>
        </p:nvSpPr>
        <p:spPr>
          <a:xfrm>
            <a:off x="10464745" y="3066489"/>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3B34A86D-D7FC-4252-8C89-46777A755DE0}"/>
              </a:ext>
            </a:extLst>
          </p:cNvPr>
          <p:cNvCxnSpPr>
            <a:cxnSpLocks/>
            <a:stCxn id="59" idx="5"/>
            <a:endCxn id="61" idx="0"/>
          </p:cNvCxnSpPr>
          <p:nvPr/>
        </p:nvCxnSpPr>
        <p:spPr>
          <a:xfrm>
            <a:off x="10741375" y="3343119"/>
            <a:ext cx="417538" cy="2291972"/>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987175E-9FC2-42B8-9101-BD212000E660}"/>
              </a:ext>
            </a:extLst>
          </p:cNvPr>
          <p:cNvSpPr txBox="1"/>
          <p:nvPr/>
        </p:nvSpPr>
        <p:spPr>
          <a:xfrm>
            <a:off x="10300344" y="5635091"/>
            <a:ext cx="1717137"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우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사용</a:t>
            </a:r>
            <a:endParaRPr lang="en-US" altLang="ko-KR" sz="20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51344ED-120E-4986-89DE-430F8EE1C903}"/>
              </a:ext>
            </a:extLst>
          </p:cNvPr>
          <p:cNvSpPr/>
          <p:nvPr/>
        </p:nvSpPr>
        <p:spPr>
          <a:xfrm>
            <a:off x="216620" y="1177400"/>
            <a:ext cx="8215632" cy="5632311"/>
          </a:xfrm>
          <a:prstGeom prst="rect">
            <a:avLst/>
          </a:prstGeom>
        </p:spPr>
        <p:txBody>
          <a:bodyPr wrap="square">
            <a:spAutoFit/>
          </a:bodyPr>
          <a:lstStyle/>
          <a:p>
            <a:r>
              <a:rPr lang="ko-KR" altLang="en-US" sz="2400" dirty="0">
                <a:latin typeface="나눔스퀘어" panose="020B0600000101010101" pitchFamily="50" charset="-127"/>
                <a:ea typeface="나눔스퀘어" panose="020B0600000101010101" pitchFamily="50" charset="-127"/>
              </a:rPr>
              <a:t>게임 플레이</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생존 </a:t>
            </a:r>
          </a:p>
          <a:p>
            <a:r>
              <a:rPr lang="ko-KR" altLang="en-US" sz="2400" dirty="0">
                <a:latin typeface="나눔스퀘어" panose="020B0600000101010101" pitchFamily="50" charset="-127"/>
                <a:ea typeface="나눔스퀘어" panose="020B0600000101010101" pitchFamily="50" charset="-127"/>
              </a:rPr>
              <a:t>채집 </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아이템 줍기 됨 주운 건 인벤토리에서 확인</a:t>
            </a:r>
          </a:p>
          <a:p>
            <a:r>
              <a:rPr lang="ko-KR" altLang="en-US" sz="2400" dirty="0">
                <a:latin typeface="나눔스퀘어" panose="020B0600000101010101" pitchFamily="50" charset="-127"/>
                <a:ea typeface="나눔스퀘어" panose="020B0600000101010101" pitchFamily="50" charset="-127"/>
              </a:rPr>
              <a:t>사냥 </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공격 됨</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플레이어 </a:t>
            </a:r>
            <a:r>
              <a:rPr lang="en-US" altLang="ko-KR" sz="2400" dirty="0">
                <a:latin typeface="나눔스퀘어" panose="020B0600000101010101" pitchFamily="50" charset="-127"/>
                <a:ea typeface="나눔스퀘어" panose="020B0600000101010101" pitchFamily="50" charset="-127"/>
              </a:rPr>
              <a:t>Status UI </a:t>
            </a:r>
            <a:r>
              <a:rPr lang="ko-KR" altLang="en-US" sz="2400" dirty="0">
                <a:latin typeface="나눔스퀘어" panose="020B0600000101010101" pitchFamily="50" charset="-127"/>
                <a:ea typeface="나눔스퀘어" panose="020B0600000101010101" pitchFamily="50" charset="-127"/>
              </a:rPr>
              <a:t>및 조작</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인벤토리 </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아이템 </a:t>
            </a:r>
            <a:r>
              <a:rPr lang="en-US" altLang="ko-KR" sz="2400" dirty="0">
                <a:latin typeface="나눔스퀘어" panose="020B0600000101010101" pitchFamily="50" charset="-127"/>
                <a:ea typeface="나눔스퀘어" panose="020B0600000101010101" pitchFamily="50" charset="-127"/>
              </a:rPr>
              <a:t>(</a:t>
            </a:r>
            <a:r>
              <a:rPr lang="ko-KR" altLang="en-US" sz="2400" dirty="0">
                <a:latin typeface="나눔스퀘어" panose="020B0600000101010101" pitchFamily="50" charset="-127"/>
                <a:ea typeface="나눔스퀘어" panose="020B0600000101010101" pitchFamily="50" charset="-127"/>
              </a:rPr>
              <a:t>종류</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픽업</a:t>
            </a:r>
            <a:r>
              <a:rPr lang="en-US" altLang="ko-KR" sz="2400" dirty="0">
                <a:latin typeface="나눔스퀘어" panose="020B0600000101010101" pitchFamily="50" charset="-127"/>
                <a:ea typeface="나눔스퀘어" panose="020B0600000101010101" pitchFamily="50" charset="-127"/>
              </a:rPr>
              <a:t>)</a:t>
            </a:r>
          </a:p>
          <a:p>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적 </a:t>
            </a:r>
            <a:r>
              <a:rPr lang="en-US" altLang="ko-KR" sz="2400" dirty="0">
                <a:latin typeface="나눔스퀘어" panose="020B0600000101010101" pitchFamily="50" charset="-127"/>
                <a:ea typeface="나눔스퀘어" panose="020B0600000101010101" pitchFamily="50" charset="-127"/>
              </a:rPr>
              <a:t>NPC (</a:t>
            </a:r>
            <a:r>
              <a:rPr lang="ko-KR" altLang="en-US" sz="2400" dirty="0">
                <a:latin typeface="나눔스퀘어" panose="020B0600000101010101" pitchFamily="50" charset="-127"/>
                <a:ea typeface="나눔스퀘어" panose="020B0600000101010101" pitchFamily="50" charset="-127"/>
              </a:rPr>
              <a:t>공격형</a:t>
            </a:r>
            <a:r>
              <a:rPr lang="en-US" altLang="ko-KR" sz="2400" dirty="0">
                <a:latin typeface="나눔스퀘어" panose="020B0600000101010101" pitchFamily="50" charset="-127"/>
                <a:ea typeface="나눔스퀘어" panose="020B0600000101010101" pitchFamily="50" charset="-127"/>
              </a:rPr>
              <a:t>)</a:t>
            </a:r>
          </a:p>
          <a:p>
            <a:endParaRPr lang="en-US" altLang="ko-KR"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맵 제작 및 환경</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오브젝트</a:t>
            </a:r>
            <a:r>
              <a:rPr lang="en-US" altLang="ko-KR" sz="2400" dirty="0">
                <a:latin typeface="나눔스퀘어" panose="020B0600000101010101" pitchFamily="50" charset="-127"/>
                <a:ea typeface="나눔스퀘어" panose="020B0600000101010101" pitchFamily="50" charset="-127"/>
              </a:rPr>
              <a:t>? </a:t>
            </a:r>
            <a:r>
              <a:rPr lang="ko-KR" altLang="en-US" sz="2400" dirty="0">
                <a:latin typeface="나눔스퀘어" panose="020B0600000101010101" pitchFamily="50" charset="-127"/>
                <a:ea typeface="나눔스퀘어" panose="020B0600000101010101" pitchFamily="50" charset="-127"/>
              </a:rPr>
              <a:t>배치</a:t>
            </a:r>
            <a:endParaRPr lang="en-US" altLang="ko-KR" sz="2400" dirty="0">
              <a:latin typeface="나눔스퀘어" panose="020B0600000101010101" pitchFamily="50" charset="-127"/>
              <a:ea typeface="나눔스퀘어" panose="020B0600000101010101" pitchFamily="50" charset="-127"/>
            </a:endParaRPr>
          </a:p>
          <a:p>
            <a:endParaRPr lang="ko-KR" altLang="en-US" sz="2400" dirty="0">
              <a:latin typeface="나눔스퀘어" panose="020B0600000101010101" pitchFamily="50" charset="-127"/>
              <a:ea typeface="나눔스퀘어" panose="020B0600000101010101" pitchFamily="50" charset="-127"/>
            </a:endParaRPr>
          </a:p>
          <a:p>
            <a:r>
              <a:rPr lang="ko-KR" altLang="en-US" sz="2400" dirty="0">
                <a:latin typeface="나눔스퀘어" panose="020B0600000101010101" pitchFamily="50" charset="-127"/>
                <a:ea typeface="나눔스퀘어" panose="020B0600000101010101" pitchFamily="50" charset="-127"/>
              </a:rPr>
              <a:t>모델링</a:t>
            </a:r>
            <a:r>
              <a:rPr lang="en-US" altLang="ko-KR" sz="2400" dirty="0">
                <a:latin typeface="나눔스퀘어" panose="020B0600000101010101" pitchFamily="50" charset="-127"/>
                <a:ea typeface="나눔스퀘어" panose="020B0600000101010101" pitchFamily="50" charset="-127"/>
              </a:rPr>
              <a:t>, </a:t>
            </a:r>
            <a:r>
              <a:rPr lang="ko-KR" altLang="en-US" sz="2400" dirty="0" err="1">
                <a:latin typeface="나눔스퀘어" panose="020B0600000101010101" pitchFamily="50" charset="-127"/>
                <a:ea typeface="나눔스퀘어" panose="020B0600000101010101" pitchFamily="50" charset="-127"/>
              </a:rPr>
              <a:t>리깅</a:t>
            </a:r>
            <a:r>
              <a:rPr lang="ko-KR" altLang="en-US" sz="2400" dirty="0">
                <a:latin typeface="나눔스퀘어" panose="020B0600000101010101" pitchFamily="50" charset="-127"/>
                <a:ea typeface="나눔스퀘어" panose="020B0600000101010101" pitchFamily="50" charset="-127"/>
              </a:rPr>
              <a:t> 및 애니메이션</a:t>
            </a: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4" name="그림 3">
            <a:extLst>
              <a:ext uri="{FF2B5EF4-FFF2-40B4-BE49-F238E27FC236}">
                <a16:creationId xmlns:a16="http://schemas.microsoft.com/office/drawing/2014/main" id="{F87B75E6-F94B-4ACD-8304-8F2E3D52AF1A}"/>
              </a:ext>
            </a:extLst>
          </p:cNvPr>
          <p:cNvPicPr>
            <a:picLocks noChangeAspect="1"/>
          </p:cNvPicPr>
          <p:nvPr/>
        </p:nvPicPr>
        <p:blipFill rotWithShape="1">
          <a:blip r:embed="rId3"/>
          <a:srcRect l="24713" t="28414" r="26107" b="23061"/>
          <a:stretch/>
        </p:blipFill>
        <p:spPr>
          <a:xfrm>
            <a:off x="5979313" y="3347619"/>
            <a:ext cx="5996067" cy="3327818"/>
          </a:xfrm>
          <a:prstGeom prst="rect">
            <a:avLst/>
          </a:prstGeom>
        </p:spPr>
      </p:pic>
    </p:spTree>
    <p:extLst>
      <p:ext uri="{BB962C8B-B14F-4D97-AF65-F5344CB8AC3E}">
        <p14:creationId xmlns:p14="http://schemas.microsoft.com/office/powerpoint/2010/main" val="202057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511550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이전 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630974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개발 일정 수정 사항</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90525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향후 계획</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조합 기능</a:t>
                </a:r>
              </a:p>
              <a:p>
                <a:pPr lvl="0" algn="ct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조합창</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조합</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 및 환경 추가</a:t>
                </a:r>
              </a:p>
              <a:p>
                <a:pPr lvl="0" algn="ct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하이퍼</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파라미터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리워드 조정</a:t>
                </a: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도망형</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보스 등 종류 추가</a:t>
                </a: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및 애니메이션</a:t>
                </a:r>
              </a:p>
            </p:txBody>
          </p:sp>
        </p:grpSp>
      </p:grpSp>
    </p:spTree>
    <p:extLst>
      <p:ext uri="{BB962C8B-B14F-4D97-AF65-F5344CB8AC3E}">
        <p14:creationId xmlns:p14="http://schemas.microsoft.com/office/powerpoint/2010/main" val="1813549432"/>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708</Words>
  <Application>Microsoft Office PowerPoint</Application>
  <PresentationFormat>와이드스크린</PresentationFormat>
  <Paragraphs>256</Paragraphs>
  <Slides>19</Slides>
  <Notes>12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19</vt:i4>
      </vt:variant>
    </vt:vector>
  </HeadingPairs>
  <TitlesOfParts>
    <vt:vector size="25" baseType="lpstr">
      <vt:lpstr>나눔스퀘어</vt:lpstr>
      <vt:lpstr>맑은 고딕</vt:lpstr>
      <vt:lpstr>나눔스퀘어 ExtraBold</vt:lpstr>
      <vt:lpstr>나눔스퀘어 Bold</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이 혜리</cp:lastModifiedBy>
  <cp:revision>151</cp:revision>
  <dcterms:created xsi:type="dcterms:W3CDTF">2018-08-02T07:05:36Z</dcterms:created>
  <dcterms:modified xsi:type="dcterms:W3CDTF">2019-05-07T15:54:23Z</dcterms:modified>
</cp:coreProperties>
</file>